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3" r:id="rId9"/>
    <p:sldId id="266" r:id="rId10"/>
    <p:sldId id="258" r:id="rId11"/>
    <p:sldId id="267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ro-RO"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Sheet2!$A$7:$A$8</c:f>
              <c:strCache>
                <c:ptCount val="2"/>
                <c:pt idx="0">
                  <c:v>GDP</c:v>
                </c:pt>
                <c:pt idx="1">
                  <c:v>UE</c:v>
                </c:pt>
              </c:strCache>
            </c:strRef>
          </c:cat>
          <c:val>
            <c:numRef>
              <c:f>Sheet2!$B$7:$B$8</c:f>
              <c:numCache>
                <c:formatCode>General</c:formatCode>
                <c:ptCount val="2"/>
                <c:pt idx="0">
                  <c:v>134</c:v>
                </c:pt>
                <c:pt idx="1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8668175853018398"/>
          <c:y val="0.5736902158063576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dLbls/>
        <c:firstSliceAng val="0"/>
      </c:pieChart>
    </c:plotArea>
    <c:legend>
      <c:legendPos val="r"/>
      <c:layout>
        <c:manualLayout>
          <c:xMode val="edge"/>
          <c:yMode val="edge"/>
          <c:x val="0.73945953630796157"/>
          <c:y val="0.5736902158063576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dLbls/>
        <c:firstSliceAng val="0"/>
      </c:pieChart>
    </c:plotArea>
    <c:legend>
      <c:legendPos val="r"/>
      <c:layout>
        <c:manualLayout>
          <c:xMode val="edge"/>
          <c:yMode val="edge"/>
          <c:x val="0.72557064741907273"/>
          <c:y val="0.57831984543598713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ro-RO"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Sheet2!$A$7:$A$8</c:f>
              <c:strCache>
                <c:ptCount val="2"/>
                <c:pt idx="0">
                  <c:v>GDP</c:v>
                </c:pt>
                <c:pt idx="1">
                  <c:v>UE</c:v>
                </c:pt>
              </c:strCache>
            </c:strRef>
          </c:cat>
          <c:val>
            <c:numRef>
              <c:f>Sheet2!$B$7:$B$8</c:f>
              <c:numCache>
                <c:formatCode>General</c:formatCode>
                <c:ptCount val="2"/>
                <c:pt idx="0">
                  <c:v>134</c:v>
                </c:pt>
                <c:pt idx="1">
                  <c:v>0.2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2557064741907273"/>
          <c:y val="0.57831984543598713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ro-RO"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Sheet2!$A$7:$A$8</c:f>
              <c:strCache>
                <c:ptCount val="2"/>
                <c:pt idx="0">
                  <c:v>GDP</c:v>
                </c:pt>
                <c:pt idx="1">
                  <c:v>UE</c:v>
                </c:pt>
              </c:strCache>
            </c:strRef>
          </c:cat>
          <c:val>
            <c:numRef>
              <c:f>Sheet2!$B$7:$B$8</c:f>
              <c:numCache>
                <c:formatCode>General</c:formatCode>
                <c:ptCount val="2"/>
                <c:pt idx="0">
                  <c:v>134</c:v>
                </c:pt>
                <c:pt idx="1">
                  <c:v>0.60000000000000009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2557064741907273"/>
          <c:y val="0.57831984543598713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dLbls/>
        <c:firstSliceAng val="0"/>
      </c:pieChart>
    </c:plotArea>
    <c:legend>
      <c:legendPos val="r"/>
      <c:layout>
        <c:manualLayout>
          <c:xMode val="edge"/>
          <c:yMode val="edge"/>
          <c:x val="0.68668175853018398"/>
          <c:y val="0.5736902158063576"/>
          <c:w val="0.11205577427821525"/>
          <c:h val="0.18984762321376492"/>
        </c:manualLayout>
      </c:layout>
      <c:txPr>
        <a:bodyPr/>
        <a:lstStyle/>
        <a:p>
          <a:pPr>
            <a:defRPr lang="ro-RO" sz="1200"/>
          </a:pPr>
          <a:endParaRPr lang="en-US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6530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2833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219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990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267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0704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7885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0393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09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0705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723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DEE3-B2AC-46D8-A7CD-B5F234C954C5}" type="datetimeFigureOut">
              <a:rPr lang="ro-RO" smtClean="0"/>
              <a:pPr/>
              <a:t>27.03.2013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7793-46C2-4FB6-B867-D3BA42DCBD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778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hu-HU" dirty="0" smtClean="0"/>
              <a:t>égió, </a:t>
            </a:r>
            <a:r>
              <a:rPr lang="hu-HU" dirty="0" err="1" smtClean="0"/>
              <a:t>regionalizáció</a:t>
            </a:r>
            <a:r>
              <a:rPr lang="hu-H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err="1" smtClean="0"/>
              <a:t>regionalizálódás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2013. </a:t>
            </a:r>
            <a:r>
              <a:rPr lang="hu-HU" dirty="0"/>
              <a:t>m</a:t>
            </a:r>
            <a:r>
              <a:rPr lang="hu-HU" dirty="0" smtClean="0"/>
              <a:t>árcius </a:t>
            </a:r>
            <a:r>
              <a:rPr lang="en-US" dirty="0" smtClean="0"/>
              <a:t>2</a:t>
            </a:r>
            <a:r>
              <a:rPr lang="hu-HU" dirty="0" smtClean="0"/>
              <a:t>7</a:t>
            </a:r>
            <a:r>
              <a:rPr lang="hu-HU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1773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Kisebb NUTS II régiókat!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hu-HU" dirty="0" smtClean="0"/>
              <a:t>jelenlegi fejlesztési régiók méreteikben összemérhetőek például Írországgal, a Moldovai Köztársasággal vagy Litvániával</a:t>
            </a:r>
          </a:p>
          <a:p>
            <a:r>
              <a:rPr lang="hu-HU" dirty="0" smtClean="0"/>
              <a:t>Nagyobbak, mint Lettország, Szlovénia, Észtország, Ciprus, Luxemburg, Málta</a:t>
            </a:r>
          </a:p>
          <a:p>
            <a:r>
              <a:rPr lang="hu-HU" dirty="0" smtClean="0"/>
              <a:t>Nem rendelkeznek regionális identitástudattal és területi kohézióval.</a:t>
            </a:r>
          </a:p>
          <a:p>
            <a:r>
              <a:rPr lang="hu-HU" dirty="0" smtClean="0"/>
              <a:t>Az Unió nem kérte, hogy Románia akkora NUTS II régiókat hozzon létre, mint néhány kisebb európai ország. A romániai földrajzi, gazdasági, infrastrukturális körülmények között előnyösebbek lennének a kisebb régiók.</a:t>
            </a:r>
            <a:endParaRPr lang="ro-RO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79" y="734492"/>
            <a:ext cx="5194919" cy="5118146"/>
          </a:xfrm>
        </p:spPr>
      </p:pic>
    </p:spTree>
    <p:extLst>
      <p:ext uri="{BB962C8B-B14F-4D97-AF65-F5344CB8AC3E}">
        <p14:creationId xmlns:p14="http://schemas.microsoft.com/office/powerpoint/2010/main" xmlns="" val="3596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Egyenlő partnereket!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2" y="1624806"/>
            <a:ext cx="3914775" cy="44767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284" y="1600200"/>
            <a:ext cx="3910432" cy="4525963"/>
          </a:xfrm>
        </p:spPr>
      </p:pic>
    </p:spTree>
    <p:extLst>
      <p:ext uri="{BB962C8B-B14F-4D97-AF65-F5344CB8AC3E}">
        <p14:creationId xmlns:p14="http://schemas.microsoft.com/office/powerpoint/2010/main" xmlns="" val="31995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Regionális Fejlesztési Alap leosztása a 2007-2013 időszakra</a:t>
            </a:r>
            <a:endParaRPr lang="ro-R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2699341"/>
              </p:ext>
            </p:extLst>
          </p:nvPr>
        </p:nvGraphicFramePr>
        <p:xfrm>
          <a:off x="395536" y="2276872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BI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16,32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13,25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14,23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14,01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10,34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12,09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10,90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8,86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Millió euró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724,09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587,88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631,36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621,60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458,77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536,41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FF0000"/>
                          </a:solidFill>
                        </a:rPr>
                        <a:t>483,62</a:t>
                      </a:r>
                      <a:endParaRPr lang="ro-RO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393,10</a:t>
                      </a:r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0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Államigazgatási reform és regionalizálódás vs. regionalizáció</a:t>
            </a:r>
            <a:endParaRPr lang="ro-R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1800" dirty="0" smtClean="0"/>
              <a:t>Fuldokló, túlközpontosított államigazgatás</a:t>
            </a:r>
            <a:endParaRPr lang="ro-RO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6280"/>
            <a:ext cx="4040188" cy="284847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 hatáskörök decentralizációja a történelmi régiókra, regionális kormányok</a:t>
            </a:r>
            <a:endParaRPr lang="ro-R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36105"/>
            <a:ext cx="4041775" cy="2828827"/>
          </a:xfrm>
        </p:spPr>
      </p:pic>
    </p:spTree>
    <p:extLst>
      <p:ext uri="{BB962C8B-B14F-4D97-AF65-F5344CB8AC3E}">
        <p14:creationId xmlns:p14="http://schemas.microsoft.com/office/powerpoint/2010/main" xmlns="" val="3410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ro-R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központi hatáskörök (leszámítva az állam szuveranítását biztosítókat) decentralizációja NUTS I méretű, közigazgatási régiókra, regionális kormányok létrehozatala.</a:t>
            </a:r>
          </a:p>
          <a:p>
            <a:r>
              <a:rPr lang="hu-HU" smtClean="0"/>
              <a:t>A jelenleginél </a:t>
            </a:r>
            <a:r>
              <a:rPr lang="hu-HU" dirty="0" smtClean="0"/>
              <a:t>jóval kisebb (800.000-1.500.000 lakosú), és gazdaságilag </a:t>
            </a:r>
            <a:r>
              <a:rPr lang="hu-HU" smtClean="0"/>
              <a:t>homogén NUTS II régiók.</a:t>
            </a:r>
            <a:endParaRPr lang="hu-HU" dirty="0" smtClean="0"/>
          </a:p>
          <a:p>
            <a:r>
              <a:rPr lang="hu-HU" dirty="0" smtClean="0"/>
              <a:t>Erdélyi regionális kormány, Székelyföld, autonóm státusú fejlesztési régió.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2781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hu-HU" dirty="0" smtClean="0"/>
              <a:t>régiók és az EU</a:t>
            </a:r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régiók szerepe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NUTS rendszer (</a:t>
            </a:r>
            <a:r>
              <a:rPr lang="it-IT" sz="1800" dirty="0" smtClean="0"/>
              <a:t>1059/2003</a:t>
            </a:r>
            <a:r>
              <a:rPr lang="hu-HU" dirty="0" smtClean="0"/>
              <a:t>): statisztikai adatgyűjtési feladatok, kötelező hatáskör, kötelező 3 szint.</a:t>
            </a:r>
          </a:p>
          <a:p>
            <a:r>
              <a:rPr lang="hu-HU" dirty="0" smtClean="0"/>
              <a:t>A RFA célterülete: csak azokban a régiókban, amelyek jogosultak a regionális támogatásokra.</a:t>
            </a:r>
          </a:p>
          <a:p>
            <a:r>
              <a:rPr lang="hu-HU" dirty="0" smtClean="0"/>
              <a:t>Közigazgatási hatáskör: Belgium, Olaszország, Spanyolország, (Franciaország, Lengyelország). Az állam szuverén joga.</a:t>
            </a:r>
          </a:p>
          <a:p>
            <a:endParaRPr lang="hu-HU" dirty="0" smtClean="0"/>
          </a:p>
          <a:p>
            <a:endParaRPr lang="hu-HU" sz="1200" dirty="0"/>
          </a:p>
          <a:p>
            <a:endParaRPr lang="ro-RO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A NUTS II régiók 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634" y="2174875"/>
            <a:ext cx="4010557" cy="3951288"/>
          </a:xfrm>
        </p:spPr>
      </p:pic>
    </p:spTree>
    <p:extLst>
      <p:ext uri="{BB962C8B-B14F-4D97-AF65-F5344CB8AC3E}">
        <p14:creationId xmlns:p14="http://schemas.microsoft.com/office/powerpoint/2010/main" xmlns="" val="41736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b="1" dirty="0"/>
              <a:t>REGULAMENTUL (CE) NR. 1059/2003 AL PARLAMENTULUI EUROPEAN </a:t>
            </a:r>
            <a:r>
              <a:rPr lang="it-IT" sz="2000" b="1" dirty="0" smtClean="0"/>
              <a:t>ȘI </a:t>
            </a:r>
            <a:r>
              <a:rPr lang="it-IT" sz="2000" b="1" dirty="0"/>
              <a:t>AL </a:t>
            </a:r>
            <a:r>
              <a:rPr lang="it-IT" sz="2000" b="1" dirty="0" smtClean="0"/>
              <a:t>CONSILIULUI</a:t>
            </a:r>
            <a:r>
              <a:rPr lang="hu-HU" sz="2000" b="1" dirty="0" smtClean="0"/>
              <a:t> </a:t>
            </a:r>
            <a:r>
              <a:rPr lang="ro-RO" sz="2000" b="1" dirty="0" smtClean="0"/>
              <a:t>din </a:t>
            </a:r>
            <a:r>
              <a:rPr lang="ro-RO" sz="2000" b="1" dirty="0"/>
              <a:t>26 mai </a:t>
            </a:r>
            <a:r>
              <a:rPr lang="ro-RO" sz="2000" b="1" dirty="0" smtClean="0"/>
              <a:t>2003 </a:t>
            </a:r>
            <a:r>
              <a:rPr lang="it-IT" sz="2000" b="1" dirty="0" smtClean="0"/>
              <a:t>privind </a:t>
            </a:r>
            <a:r>
              <a:rPr lang="it-IT" sz="2000" b="1" dirty="0"/>
              <a:t>instituirea unui nomenclator comun al unităților teritoriale de statistică (NUTS)</a:t>
            </a:r>
            <a:endParaRPr lang="ro-RO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NUTS II: 800.000-3.000.000 lakos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o-RO" sz="1800" dirty="0"/>
              <a:t>5) În cazul în care, într-un stat membru, pentru un anumit </a:t>
            </a:r>
            <a:r>
              <a:rPr lang="ro-RO" sz="1800" dirty="0" smtClean="0"/>
              <a:t>nivel </a:t>
            </a:r>
            <a:r>
              <a:rPr lang="vi-VN" sz="1800" dirty="0" smtClean="0"/>
              <a:t>al </a:t>
            </a:r>
            <a:r>
              <a:rPr lang="vi-VN" sz="1800" dirty="0"/>
              <a:t>NUTS, nu există unități administrative de o dimensiune </a:t>
            </a:r>
            <a:r>
              <a:rPr lang="vi-VN" sz="1800" dirty="0" smtClean="0"/>
              <a:t>suficientă</a:t>
            </a:r>
            <a:r>
              <a:rPr lang="hu-HU" sz="1800" dirty="0" smtClean="0"/>
              <a:t> </a:t>
            </a:r>
            <a:r>
              <a:rPr lang="ro-RO" sz="1800" dirty="0" smtClean="0"/>
              <a:t>conform </a:t>
            </a:r>
            <a:r>
              <a:rPr lang="ro-RO" sz="1800" dirty="0"/>
              <a:t>criteriilor menționate la alineatul (2), acest nivel </a:t>
            </a:r>
            <a:r>
              <a:rPr lang="ro-RO" sz="1800" dirty="0" smtClean="0"/>
              <a:t>al </a:t>
            </a:r>
            <a:r>
              <a:rPr lang="vi-VN" sz="1800" dirty="0" smtClean="0"/>
              <a:t>NUTS </a:t>
            </a:r>
            <a:r>
              <a:rPr lang="vi-VN" sz="1800" dirty="0"/>
              <a:t>se constituie prin agregarea unui număr </a:t>
            </a:r>
            <a:r>
              <a:rPr lang="hu-HU" sz="1800" dirty="0" smtClean="0"/>
              <a:t>c</a:t>
            </a:r>
            <a:r>
              <a:rPr lang="vi-VN" sz="1800" dirty="0" smtClean="0"/>
              <a:t>orespunzător de</a:t>
            </a:r>
            <a:r>
              <a:rPr lang="hu-HU" sz="1800" dirty="0" smtClean="0"/>
              <a:t> </a:t>
            </a:r>
            <a:r>
              <a:rPr lang="it-IT" sz="1800" dirty="0" smtClean="0"/>
              <a:t>unități </a:t>
            </a:r>
            <a:r>
              <a:rPr lang="it-IT" sz="1800" dirty="0"/>
              <a:t>administrative existente alăturate, de dimensiuni mai mici</a:t>
            </a:r>
            <a:r>
              <a:rPr lang="it-IT" sz="1800" dirty="0" smtClean="0"/>
              <a:t>.</a:t>
            </a:r>
            <a:r>
              <a:rPr lang="hu-HU" sz="1800" dirty="0" smtClean="0"/>
              <a:t> </a:t>
            </a:r>
            <a:r>
              <a:rPr lang="vi-VN" sz="1800" dirty="0" smtClean="0"/>
              <a:t>Agregarea </a:t>
            </a:r>
            <a:r>
              <a:rPr lang="vi-VN" sz="1800" dirty="0"/>
              <a:t>se realizează pe baza unor criterii corespunzătoare</a:t>
            </a:r>
            <a:r>
              <a:rPr lang="vi-VN" sz="1800" dirty="0" smtClean="0"/>
              <a:t>,</a:t>
            </a:r>
            <a:r>
              <a:rPr lang="hu-HU" sz="1800" dirty="0" smtClean="0"/>
              <a:t> </a:t>
            </a:r>
            <a:r>
              <a:rPr lang="vi-VN" sz="1800" dirty="0" smtClean="0"/>
              <a:t>precum </a:t>
            </a:r>
            <a:r>
              <a:rPr lang="vi-VN" sz="1800" dirty="0"/>
              <a:t>situația </a:t>
            </a:r>
            <a:r>
              <a:rPr lang="vi-VN" sz="1800" b="1" dirty="0"/>
              <a:t>geografică, socio-economică, istorică, </a:t>
            </a:r>
            <a:r>
              <a:rPr lang="vi-VN" sz="1800" b="1" dirty="0" smtClean="0"/>
              <a:t>culturală</a:t>
            </a:r>
            <a:r>
              <a:rPr lang="hu-HU" sz="1800" b="1" dirty="0" smtClean="0"/>
              <a:t> </a:t>
            </a:r>
            <a:r>
              <a:rPr lang="ro-RO" sz="1800" dirty="0" smtClean="0"/>
              <a:t>sau </a:t>
            </a:r>
            <a:r>
              <a:rPr lang="ro-RO" sz="1800" dirty="0"/>
              <a:t>de </a:t>
            </a:r>
            <a:r>
              <a:rPr lang="ro-RO" sz="1800" b="1" dirty="0"/>
              <a:t>mediu</a:t>
            </a:r>
            <a:r>
              <a:rPr lang="ro-RO" sz="1800" dirty="0" smtClean="0"/>
              <a:t>.</a:t>
            </a:r>
            <a:endParaRPr lang="ro-RO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662" y="3093244"/>
            <a:ext cx="3238500" cy="2114550"/>
          </a:xfrm>
        </p:spPr>
      </p:pic>
    </p:spTree>
    <p:extLst>
      <p:ext uri="{BB962C8B-B14F-4D97-AF65-F5344CB8AC3E}">
        <p14:creationId xmlns:p14="http://schemas.microsoft.com/office/powerpoint/2010/main" xmlns="" val="3950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régiófejlesztés Romániában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 t</a:t>
            </a:r>
            <a:r>
              <a:rPr lang="hu-HU" dirty="0" smtClean="0"/>
              <a:t>örvényes keret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151/1998</a:t>
            </a:r>
          </a:p>
          <a:p>
            <a:r>
              <a:rPr lang="hu-HU" dirty="0" smtClean="0"/>
              <a:t>315/2004</a:t>
            </a:r>
            <a:endParaRPr lang="ro-R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250" y="3121819"/>
            <a:ext cx="2219325" cy="2057400"/>
          </a:xfrm>
        </p:spPr>
      </p:pic>
    </p:spTree>
    <p:extLst>
      <p:ext uri="{BB962C8B-B14F-4D97-AF65-F5344CB8AC3E}">
        <p14:creationId xmlns:p14="http://schemas.microsoft.com/office/powerpoint/2010/main" xmlns="" val="1967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nyolc fejlesztési régió</a:t>
            </a:r>
            <a:endParaRPr lang="ro-R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019" y="1600200"/>
            <a:ext cx="6231962" cy="4525963"/>
          </a:xfrm>
        </p:spPr>
      </p:pic>
    </p:spTree>
    <p:extLst>
      <p:ext uri="{BB962C8B-B14F-4D97-AF65-F5344CB8AC3E}">
        <p14:creationId xmlns:p14="http://schemas.microsoft.com/office/powerpoint/2010/main" xmlns="" val="117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Szőnyeg alá sepertük a problémákat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Azáltal, hogy Románia a gyengébben fejlett megyéket a gazdag megyékkel sorolta azonos NUTS II régióba, elrejtette a </a:t>
            </a:r>
            <a:r>
              <a:rPr lang="en-US" dirty="0" err="1" smtClean="0"/>
              <a:t>fejletts</a:t>
            </a:r>
            <a:r>
              <a:rPr lang="hu-HU" dirty="0" smtClean="0"/>
              <a:t>égi különbözőségeket. Ezzel a statisztikai manőverrel Románia homogénnek mutatkozott.</a:t>
            </a:r>
          </a:p>
          <a:p>
            <a:r>
              <a:rPr lang="hu-HU" dirty="0" smtClean="0"/>
              <a:t>Az eredmény: 15 év után szétfejlődés tapasztalható.</a:t>
            </a:r>
          </a:p>
          <a:p>
            <a:r>
              <a:rPr lang="hu-HU" dirty="0" smtClean="0"/>
              <a:t>15 év regionális politikája csődött mondott.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4897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uniós alapok a hibásak?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 lehívható uniós alapok Románia GDP-jének 2,85%-át teszik ki.</a:t>
            </a:r>
          </a:p>
          <a:p>
            <a:r>
              <a:rPr lang="hu-HU" dirty="0" smtClean="0"/>
              <a:t>Az összes uniós alap közül csak a Regionális Fejlesztési Alap regionális kezelésű.</a:t>
            </a:r>
          </a:p>
          <a:p>
            <a:endParaRPr lang="ro-R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79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Regionális Fejlesztési Alap viszonyulása a GDP-hez (Milliárd euró, 2012-es GDP, éves átlag az uniós alapoknál)</a:t>
            </a:r>
            <a:endParaRPr lang="ro-RO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Lehívott összeg</a:t>
            </a:r>
            <a:endParaRPr lang="ro-R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3340742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Lehívható összeg</a:t>
            </a:r>
            <a:endParaRPr lang="ro-RO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7207662"/>
              </p:ext>
            </p:extLst>
          </p:nvPr>
        </p:nvGraphicFramePr>
        <p:xfrm>
          <a:off x="25152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41209199"/>
              </p:ext>
            </p:extLst>
          </p:nvPr>
        </p:nvGraphicFramePr>
        <p:xfrm>
          <a:off x="467544" y="213285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3580792"/>
              </p:ext>
            </p:extLst>
          </p:nvPr>
        </p:nvGraphicFramePr>
        <p:xfrm>
          <a:off x="4572000" y="2420888"/>
          <a:ext cx="457200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99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Indokolt-e egy negyedik közigazgatási </a:t>
            </a:r>
            <a:r>
              <a:rPr lang="hu-HU" dirty="0" err="1" smtClean="0"/>
              <a:t>sz</a:t>
            </a:r>
            <a:r>
              <a:rPr lang="en-US" dirty="0" err="1" smtClean="0"/>
              <a:t>i</a:t>
            </a:r>
            <a:r>
              <a:rPr lang="hu-HU" dirty="0" err="1" smtClean="0"/>
              <a:t>nt</a:t>
            </a:r>
            <a:r>
              <a:rPr lang="hu-HU" dirty="0" smtClean="0"/>
              <a:t> </a:t>
            </a:r>
            <a:r>
              <a:rPr lang="hu-HU" dirty="0" smtClean="0"/>
              <a:t>kialakítása?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A r</a:t>
            </a:r>
            <a:r>
              <a:rPr lang="en-US" dirty="0" smtClean="0"/>
              <a:t>e</a:t>
            </a:r>
            <a:r>
              <a:rPr lang="hu-HU" dirty="0" smtClean="0"/>
              <a:t>gionális átszervezésnek két logikus indoka lehet:</a:t>
            </a:r>
          </a:p>
          <a:p>
            <a:pPr marL="514350" indent="-514350">
              <a:buAutoNum type="arabicPeriod"/>
            </a:pPr>
            <a:r>
              <a:rPr lang="hu-HU" dirty="0" smtClean="0"/>
              <a:t>A régiók számára elérhető uniós alapok jobb felhasználása. Ehhez fölösleges és költséges a közigazgatási hatáskör.</a:t>
            </a:r>
          </a:p>
          <a:p>
            <a:pPr marL="514350" indent="-514350">
              <a:buAutoNum type="arabicPeriod"/>
            </a:pPr>
            <a:r>
              <a:rPr lang="hu-HU" dirty="0" smtClean="0"/>
              <a:t>Államigazgatási reform. Mitől fog jobban működni Románia, ha komplex közigazgatási feladatokat bíz olyan régiókra, melyek egyszerű hatáskört sem voltak képesek ellátni?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601582876"/>
              </p:ext>
            </p:extLst>
          </p:nvPr>
        </p:nvGraphicFramePr>
        <p:xfrm>
          <a:off x="51054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26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552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Régió, regionalizáció, regionalizálódás</vt:lpstr>
      <vt:lpstr>A régiók és az EU</vt:lpstr>
      <vt:lpstr>REGULAMENTUL (CE) NR. 1059/2003 AL PARLAMENTULUI EUROPEAN ȘI AL CONSILIULUI din 26 mai 2003 privind instituirea unui nomenclator comun al unităților teritoriale de statistică (NUTS)</vt:lpstr>
      <vt:lpstr>A régiófejlesztés Romániában</vt:lpstr>
      <vt:lpstr>A nyolc fejlesztési régió</vt:lpstr>
      <vt:lpstr>Szőnyeg alá sepertük a problémákat</vt:lpstr>
      <vt:lpstr>Az uniós alapok a hibásak?</vt:lpstr>
      <vt:lpstr>A Regionális Fejlesztési Alap viszonyulása a GDP-hez (Milliárd euró, 2012-es GDP, éves átlag az uniós alapoknál)</vt:lpstr>
      <vt:lpstr>Indokolt-e egy negyedik közigazgatási szint kialakítása?</vt:lpstr>
      <vt:lpstr>Kisebb NUTS II régiókat!</vt:lpstr>
      <vt:lpstr>Egyenlő partnereket!</vt:lpstr>
      <vt:lpstr>A Regionális Fejlesztési Alap leosztása a 2007-2013 időszakra</vt:lpstr>
      <vt:lpstr>Államigazgatási reform és regionalizálódás vs. regionalizáció</vt:lpstr>
      <vt:lpstr>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Klarik</dc:creator>
  <cp:lastModifiedBy>tamas sandor</cp:lastModifiedBy>
  <cp:revision>44</cp:revision>
  <dcterms:created xsi:type="dcterms:W3CDTF">2013-03-03T09:04:09Z</dcterms:created>
  <dcterms:modified xsi:type="dcterms:W3CDTF">2013-03-27T08:46:07Z</dcterms:modified>
</cp:coreProperties>
</file>